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2"/>
  </p:notesMasterIdLst>
  <p:handoutMasterIdLst>
    <p:handoutMasterId r:id="rId63"/>
  </p:handoutMasterIdLst>
  <p:sldIdLst>
    <p:sldId id="4475" r:id="rId5"/>
    <p:sldId id="4623" r:id="rId6"/>
    <p:sldId id="4512" r:id="rId7"/>
    <p:sldId id="4579" r:id="rId8"/>
    <p:sldId id="289" r:id="rId9"/>
    <p:sldId id="4713" r:id="rId10"/>
    <p:sldId id="4702" r:id="rId11"/>
    <p:sldId id="4640" r:id="rId12"/>
    <p:sldId id="4715" r:id="rId13"/>
    <p:sldId id="4716" r:id="rId14"/>
    <p:sldId id="4712" r:id="rId15"/>
    <p:sldId id="4602" r:id="rId16"/>
    <p:sldId id="4714" r:id="rId17"/>
    <p:sldId id="4569" r:id="rId18"/>
    <p:sldId id="4570" r:id="rId19"/>
    <p:sldId id="4571" r:id="rId20"/>
    <p:sldId id="4586" r:id="rId21"/>
    <p:sldId id="4603" r:id="rId22"/>
    <p:sldId id="4703" r:id="rId23"/>
    <p:sldId id="4709" r:id="rId24"/>
    <p:sldId id="4701" r:id="rId25"/>
    <p:sldId id="4710" r:id="rId26"/>
    <p:sldId id="4708" r:id="rId27"/>
    <p:sldId id="4711" r:id="rId28"/>
    <p:sldId id="4699" r:id="rId29"/>
    <p:sldId id="4717" r:id="rId30"/>
    <p:sldId id="4718" r:id="rId31"/>
    <p:sldId id="4705" r:id="rId32"/>
    <p:sldId id="4581" r:id="rId33"/>
    <p:sldId id="4719" r:id="rId34"/>
    <p:sldId id="4704" r:id="rId35"/>
    <p:sldId id="4564" r:id="rId36"/>
    <p:sldId id="4655" r:id="rId37"/>
    <p:sldId id="4656" r:id="rId38"/>
    <p:sldId id="4658" r:id="rId39"/>
    <p:sldId id="4572" r:id="rId40"/>
    <p:sldId id="4659" r:id="rId41"/>
    <p:sldId id="4660" r:id="rId42"/>
    <p:sldId id="4661" r:id="rId43"/>
    <p:sldId id="4662" r:id="rId44"/>
    <p:sldId id="4663" r:id="rId45"/>
    <p:sldId id="4664" r:id="rId46"/>
    <p:sldId id="4665" r:id="rId47"/>
    <p:sldId id="4666" r:id="rId48"/>
    <p:sldId id="4667" r:id="rId49"/>
    <p:sldId id="4672" r:id="rId50"/>
    <p:sldId id="4668" r:id="rId51"/>
    <p:sldId id="4669" r:id="rId52"/>
    <p:sldId id="4670" r:id="rId53"/>
    <p:sldId id="4671" r:id="rId54"/>
    <p:sldId id="4673" r:id="rId55"/>
    <p:sldId id="4674" r:id="rId56"/>
    <p:sldId id="4573" r:id="rId57"/>
    <p:sldId id="4706" r:id="rId58"/>
    <p:sldId id="4720" r:id="rId59"/>
    <p:sldId id="4721" r:id="rId60"/>
    <p:sldId id="4707" r:id="rId6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120" autoAdjust="0"/>
    <p:restoredTop sz="83502" autoAdjust="0"/>
  </p:normalViewPr>
  <p:slideViewPr>
    <p:cSldViewPr snapToGrid="0">
      <p:cViewPr varScale="1">
        <p:scale>
          <a:sx n="80" d="100"/>
          <a:sy n="80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65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5/25/2023 11:28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earn.microsoft.com/power-bi/create-reports/desktop-dynamic-format-strings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in Power BI – 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151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Measures from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generates measures to implement report label translations</a:t>
            </a:r>
          </a:p>
          <a:p>
            <a:pPr lvl="1"/>
            <a:r>
              <a:rPr lang="en-US" dirty="0"/>
              <a:t>Measured created for report authors in new table named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inspects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and culture name to dynamically implement translations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) when there is no match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99EB5-650E-C7BB-D42C-70945569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79" y="3296910"/>
            <a:ext cx="2605957" cy="30940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A5CF8-76B1-FDE1-454F-A374BDA73E8F}"/>
              </a:ext>
            </a:extLst>
          </p:cNvPr>
          <p:cNvGrpSpPr/>
          <p:nvPr/>
        </p:nvGrpSpPr>
        <p:grpSpPr>
          <a:xfrm>
            <a:off x="3687098" y="4597553"/>
            <a:ext cx="5693198" cy="2051838"/>
            <a:chOff x="3687098" y="4597553"/>
            <a:chExt cx="5693198" cy="2051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5F7BFC-FBBB-569D-D62F-BFFE20AA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045" y="4597553"/>
              <a:ext cx="4573251" cy="2051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5448F3-BBAA-72AE-72FB-9C9F5AB14826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98" y="4758813"/>
              <a:ext cx="1022554" cy="0"/>
            </a:xfrm>
            <a:prstGeom prst="straightConnector1">
              <a:avLst/>
            </a:prstGeom>
            <a:ln w="57150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895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67064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38754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64256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40239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75236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56313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26210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48554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88636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66678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 and report(s) must be published to Premium workspace in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1633532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648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2263482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0353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47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Culture Names and Power BI Report Loading</a:t>
            </a:r>
          </a:p>
          <a:p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24893092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Reviewing the Fundamentals of Power BI Localization</a:t>
            </a:r>
          </a:p>
          <a:p>
            <a:r>
              <a:rPr lang="en-US" dirty="0"/>
              <a:t>Understanding Culture Names and Power BI Report Loading</a:t>
            </a:r>
          </a:p>
          <a:p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0BD0-ABE0-2FD7-E38E-C2395D7E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Culture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DA5AE-6865-8AA5-21B6-3970A64B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31846"/>
          </a:xfrm>
        </p:spPr>
        <p:txBody>
          <a:bodyPr/>
          <a:lstStyle/>
          <a:p>
            <a:r>
              <a:rPr lang="en-US" dirty="0"/>
              <a:t>Power BI Service loads every report with specific user context</a:t>
            </a:r>
          </a:p>
          <a:p>
            <a:pPr lvl="1"/>
            <a:r>
              <a:rPr lang="en-US" dirty="0"/>
              <a:t>User context identifies a specific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and a specific </a:t>
            </a:r>
            <a:r>
              <a:rPr lang="en-US" sz="1800" b="1" dirty="0">
                <a:solidFill>
                  <a:srgbClr val="920000"/>
                </a:solidFill>
              </a:rPr>
              <a:t>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Locale</a:t>
            </a:r>
            <a:r>
              <a:rPr lang="en-US" dirty="0"/>
              <a:t> identifies a geographical region which is usually a country</a:t>
            </a:r>
          </a:p>
          <a:p>
            <a:pPr lvl="1"/>
            <a:r>
              <a:rPr lang="en-US" dirty="0"/>
              <a:t>Power BI Service tracks combination of language and locale using a </a:t>
            </a:r>
            <a:r>
              <a:rPr lang="en-US" b="1" dirty="0">
                <a:solidFill>
                  <a:srgbClr val="920000"/>
                </a:solidFill>
              </a:rPr>
              <a:t>culture name</a:t>
            </a:r>
          </a:p>
          <a:p>
            <a:pPr lvl="1"/>
            <a:endParaRPr lang="en-US" b="1" dirty="0"/>
          </a:p>
          <a:p>
            <a:r>
              <a:rPr lang="en-US" dirty="0"/>
              <a:t>Example culture names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identifies a user in the United States that speaks English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es-ES</a:t>
            </a:r>
            <a:r>
              <a:rPr lang="en-US" dirty="0"/>
              <a:t> identifies a user in Spain that speaks Spanish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 identifies a user in France that speaks French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de-DE</a:t>
            </a:r>
            <a:r>
              <a:rPr lang="en-US" dirty="0"/>
              <a:t> identifies a user in Germany that speaks German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0CDE65-2AF1-2D67-677C-219788B65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17335"/>
              </p:ext>
            </p:extLst>
          </p:nvPr>
        </p:nvGraphicFramePr>
        <p:xfrm>
          <a:off x="1331119" y="5410835"/>
          <a:ext cx="6707982" cy="139319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243083">
                  <a:extLst>
                    <a:ext uri="{9D8B030D-6E8A-4147-A177-3AD203B41FA5}">
                      <a16:colId xmlns:a16="http://schemas.microsoft.com/office/drawing/2014/main" val="4092015399"/>
                    </a:ext>
                  </a:extLst>
                </a:gridCol>
                <a:gridCol w="1991126">
                  <a:extLst>
                    <a:ext uri="{9D8B030D-6E8A-4147-A177-3AD203B41FA5}">
                      <a16:colId xmlns:a16="http://schemas.microsoft.com/office/drawing/2014/main" val="35817624"/>
                    </a:ext>
                  </a:extLst>
                </a:gridCol>
                <a:gridCol w="2473773">
                  <a:extLst>
                    <a:ext uri="{9D8B030D-6E8A-4147-A177-3AD203B41FA5}">
                      <a16:colId xmlns:a16="http://schemas.microsoft.com/office/drawing/2014/main" val="89413381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Culture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Language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Locale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7390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en-US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English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United States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22977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es-ES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Spanish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35358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fr-FR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French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France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9014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de-DE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German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Germany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05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97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B5DF4A-1D32-7429-B01E-DD88C5114F3B}"/>
              </a:ext>
            </a:extLst>
          </p:cNvPr>
          <p:cNvSpPr/>
          <p:nvPr/>
        </p:nvSpPr>
        <p:spPr bwMode="auto">
          <a:xfrm>
            <a:off x="1202915" y="2962926"/>
            <a:ext cx="8420100" cy="280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Definition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 Language=</a:t>
            </a:r>
            <a:r>
              <a:rPr lang="en-US" sz="1400" b="1" dirty="0">
                <a:solidFill>
                  <a:srgbClr val="920000"/>
                </a:solidFill>
                <a:ea typeface="Segoe UI" pitchFamily="34" charset="0"/>
                <a:cs typeface="Segoe UI" pitchFamily="34" charset="0"/>
              </a:rPr>
              <a:t>en-US</a:t>
            </a:r>
            <a:endParaRPr lang="en-US" sz="2000" b="1" dirty="0">
              <a:solidFill>
                <a:srgbClr val="92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79AA7-1765-E2B2-DEFE-B8C8470AC247}"/>
              </a:ext>
            </a:extLst>
          </p:cNvPr>
          <p:cNvSpPr/>
          <p:nvPr/>
        </p:nvSpPr>
        <p:spPr bwMode="auto">
          <a:xfrm>
            <a:off x="1567982" y="3726692"/>
            <a:ext cx="2489894" cy="185751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Objects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A672-9C0B-A1DD-1795-ABBD235E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a Dataset with Metadata Translations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EF836-CB92-8BA0-F443-98401A25F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Dataset objects have names</a:t>
            </a:r>
          </a:p>
          <a:p>
            <a:pPr lvl="1"/>
            <a:r>
              <a:rPr lang="en-US" dirty="0"/>
              <a:t>Dataset object names created using default language of hosting dataset</a:t>
            </a:r>
          </a:p>
          <a:p>
            <a:pPr lvl="1"/>
            <a:r>
              <a:rPr lang="en-US" dirty="0"/>
              <a:t>Dataset objects can be extended by adding metadata translations</a:t>
            </a:r>
          </a:p>
          <a:p>
            <a:pPr lvl="1"/>
            <a:r>
              <a:rPr lang="en-US" dirty="0"/>
              <a:t>Each set of metadata translations added to dataset using </a:t>
            </a:r>
            <a:r>
              <a:rPr lang="en-US" sz="1800" b="1" dirty="0">
                <a:solidFill>
                  <a:srgbClr val="920000"/>
                </a:solidFill>
              </a:rPr>
              <a:t>culture name as key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8CB39-3FAE-A188-25F9-6FDB3FF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58" y="4239963"/>
            <a:ext cx="2171700" cy="12001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1A7E36-0469-CB62-EEDD-3EF0E89ECAA8}"/>
              </a:ext>
            </a:extLst>
          </p:cNvPr>
          <p:cNvGrpSpPr/>
          <p:nvPr/>
        </p:nvGrpSpPr>
        <p:grpSpPr>
          <a:xfrm>
            <a:off x="4308065" y="3726692"/>
            <a:ext cx="4981575" cy="1857513"/>
            <a:chOff x="4308065" y="3726692"/>
            <a:chExt cx="4981575" cy="18575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30AB2D-9D74-C3F5-243D-94A517F9A730}"/>
                </a:ext>
              </a:extLst>
            </p:cNvPr>
            <p:cNvSpPr/>
            <p:nvPr/>
          </p:nvSpPr>
          <p:spPr bwMode="auto">
            <a:xfrm>
              <a:off x="4308065" y="3726692"/>
              <a:ext cx="4981575" cy="185751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Metadata Translations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6820DB-F1C1-6474-83D7-E944488A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79"/>
            <a:stretch/>
          </p:blipFill>
          <p:spPr>
            <a:xfrm>
              <a:off x="4540894" y="4239963"/>
              <a:ext cx="4523251" cy="1200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274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E74B-A7AE-F026-0746-FA661753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the Default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140D4-2595-DEB1-18E5-E431C7903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47563"/>
          </a:xfrm>
        </p:spPr>
        <p:txBody>
          <a:bodyPr/>
          <a:lstStyle/>
          <a:p>
            <a:r>
              <a:rPr lang="en-US" dirty="0"/>
              <a:t>There is no need to supply metadata translations for default language</a:t>
            </a:r>
          </a:p>
          <a:p>
            <a:pPr lvl="1"/>
            <a:r>
              <a:rPr lang="en-US" dirty="0"/>
              <a:t>Power BI loads dataset object names if no metadata translations exist for default language</a:t>
            </a:r>
          </a:p>
          <a:p>
            <a:pPr lvl="1"/>
            <a:r>
              <a:rPr lang="en-US" dirty="0"/>
              <a:t>Dataset object names serve as virtual set of metadata translations for default language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possible to explicitly add metadata translations for default language, </a:t>
            </a:r>
            <a:r>
              <a:rPr lang="en-US" sz="2800" b="1" dirty="0">
                <a:solidFill>
                  <a:srgbClr val="920000"/>
                </a:solidFill>
              </a:rPr>
              <a:t>but….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Power BI Desktop </a:t>
            </a:r>
            <a:r>
              <a:rPr lang="en-US" sz="1800" b="1" dirty="0">
                <a:solidFill>
                  <a:srgbClr val="920000"/>
                </a:solidFill>
              </a:rPr>
              <a:t>always</a:t>
            </a:r>
            <a:r>
              <a:rPr lang="en-US" dirty="0"/>
              <a:t> loads dataset object names instead of metadata translations</a:t>
            </a:r>
          </a:p>
          <a:p>
            <a:pPr lvl="1"/>
            <a:r>
              <a:rPr lang="en-US" dirty="0"/>
              <a:t>Power BI Service </a:t>
            </a:r>
            <a:r>
              <a:rPr lang="en-US" sz="1800" b="1" dirty="0">
                <a:solidFill>
                  <a:srgbClr val="920000"/>
                </a:solidFill>
              </a:rPr>
              <a:t>sometimes</a:t>
            </a:r>
            <a:r>
              <a:rPr lang="en-US" dirty="0"/>
              <a:t> load dataset object names instead of metadata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EDCC3-E759-1F64-02A5-B50A1EDB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6" y="2555109"/>
            <a:ext cx="8572463" cy="237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23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passed in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Value passed in in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 configured with OS-level or browser settings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override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 value by using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report URL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284F-93AE-C269-A9DF-C69471112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2475" y="2643303"/>
            <a:ext cx="9205525" cy="2157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45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D414-0B14-A011-A721-B38CC688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using the </a:t>
            </a:r>
            <a:r>
              <a:rPr lang="en-US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B909-96B0-8965-513A-65191C80D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Culture name used to load report can be overridden using </a:t>
            </a:r>
            <a:r>
              <a:rPr lang="en-US" sz="22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</a:t>
            </a:r>
          </a:p>
          <a:p>
            <a:pPr lvl="1"/>
            <a:r>
              <a:rPr lang="en-US" dirty="0"/>
              <a:t>You do this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the end of a Power BI report URL</a:t>
            </a:r>
          </a:p>
          <a:p>
            <a:pPr lvl="1"/>
            <a:r>
              <a:rPr lang="en-US" dirty="0"/>
              <a:t>Adding the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a report URL can be handy during testing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provides quick way to test without changing settings for OS or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42603-E9C8-D3A4-1EAA-B9366972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830" y="2966512"/>
            <a:ext cx="10060462" cy="3171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066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Locales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Think about a scenario involving multiple locales for single spoken language</a:t>
            </a:r>
          </a:p>
          <a:p>
            <a:pPr lvl="1"/>
            <a:r>
              <a:rPr lang="en-US" dirty="0"/>
              <a:t>Dataset has default language of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metadata translations for </a:t>
            </a:r>
            <a:r>
              <a:rPr lang="en-US" sz="1800" b="1" dirty="0">
                <a:solidFill>
                  <a:srgbClr val="920000"/>
                </a:solidFill>
              </a:rPr>
              <a:t>es-ES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sz="1800" dirty="0"/>
              <a:t> </a:t>
            </a:r>
            <a:r>
              <a:rPr lang="en-US" dirty="0"/>
              <a:t>and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920000"/>
                </a:solidFill>
              </a:rPr>
              <a:t>de-DE</a:t>
            </a:r>
            <a:endParaRPr lang="en-US" dirty="0"/>
          </a:p>
          <a:p>
            <a:pPr lvl="1"/>
            <a:r>
              <a:rPr lang="en-US" dirty="0"/>
              <a:t>User who speaks French in Canada opens a report which loads with culture name of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translation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entire </a:t>
            </a:r>
            <a:r>
              <a:rPr lang="en-US" sz="1800" b="1" dirty="0">
                <a:solidFill>
                  <a:srgbClr val="920000"/>
                </a:solidFill>
              </a:rPr>
              <a:t>culture 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fr-FR, 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 </a:t>
            </a:r>
            <a:r>
              <a:rPr lang="en-US" dirty="0"/>
              <a:t>to support all locales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58905" y="3198949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2B545D-DDD9-85A0-03A2-AD591BB789DE}"/>
              </a:ext>
            </a:extLst>
          </p:cNvPr>
          <p:cNvGrpSpPr/>
          <p:nvPr/>
        </p:nvGrpSpPr>
        <p:grpSpPr>
          <a:xfrm>
            <a:off x="6596704" y="2946486"/>
            <a:ext cx="1692213" cy="1234989"/>
            <a:chOff x="6596704" y="2946486"/>
            <a:chExt cx="1692213" cy="12349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42C784-4AF3-3A24-FEA1-8FBE34DCD97B}"/>
                </a:ext>
              </a:extLst>
            </p:cNvPr>
            <p:cNvSpPr/>
            <p:nvPr/>
          </p:nvSpPr>
          <p:spPr>
            <a:xfrm>
              <a:off x="6596704" y="2946486"/>
              <a:ext cx="1692213" cy="12349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C4DF5-B1FB-6424-163D-8843B35FBBA3}"/>
                </a:ext>
              </a:extLst>
            </p:cNvPr>
            <p:cNvSpPr/>
            <p:nvPr/>
          </p:nvSpPr>
          <p:spPr bwMode="auto">
            <a:xfrm>
              <a:off x="6689768" y="3228745"/>
              <a:ext cx="1405017" cy="8193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Translations: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en-US </a:t>
              </a:r>
              <a:r>
                <a:rPr lang="en-US" sz="9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(default)</a:t>
              </a:r>
              <a:endPara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es-ES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fr-FR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de-DE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F69E0C-B310-9811-5395-FE6F0C984104}"/>
              </a:ext>
            </a:extLst>
          </p:cNvPr>
          <p:cNvSpPr/>
          <p:nvPr/>
        </p:nvSpPr>
        <p:spPr>
          <a:xfrm>
            <a:off x="1333937" y="3144587"/>
            <a:ext cx="1625678" cy="600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Ins="182880" rtlCol="0" anchor="t"/>
          <a:lstStyle/>
          <a:p>
            <a:pPr algn="ctr">
              <a:spcAft>
                <a:spcPts val="200"/>
              </a:spcAft>
            </a:pPr>
            <a:r>
              <a:rPr lang="en-US" sz="1200" b="1" dirty="0">
                <a:solidFill>
                  <a:schemeClr val="tx1"/>
                </a:solidFill>
              </a:rPr>
              <a:t>Browser</a:t>
            </a:r>
          </a:p>
          <a:p>
            <a:pPr algn="r">
              <a:spcBef>
                <a:spcPts val="600"/>
              </a:spcBef>
            </a:pPr>
            <a:r>
              <a:rPr lang="en-US" sz="1000" i="1" dirty="0">
                <a:solidFill>
                  <a:schemeClr val="tx1"/>
                </a:solidFill>
              </a:rPr>
              <a:t>Accept-Language</a:t>
            </a:r>
            <a:r>
              <a:rPr lang="en-US" sz="1000" b="1" i="1" dirty="0">
                <a:solidFill>
                  <a:schemeClr val="tx1"/>
                </a:solidFill>
              </a:rPr>
              <a:t>: fr-CA</a:t>
            </a:r>
            <a:endParaRPr lang="en-US" sz="900" i="1" dirty="0">
              <a:solidFill>
                <a:schemeClr val="tx1"/>
              </a:solidFill>
            </a:endParaRPr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00AA875-FDCF-918A-3A99-C038C474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506" y="3168035"/>
            <a:ext cx="377318" cy="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539D-E293-2AB7-2725-54DE5CA8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 in 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A3BE-FBBB-0764-65A8-B487C1CE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introduces support for multiple culture names for single language</a:t>
            </a:r>
          </a:p>
          <a:p>
            <a:pPr lvl="1"/>
            <a:r>
              <a:rPr lang="en-US" dirty="0"/>
              <a:t>Spoken language referred to as </a:t>
            </a:r>
            <a:r>
              <a:rPr lang="en-US" sz="1800" b="1" dirty="0">
                <a:solidFill>
                  <a:srgbClr val="920000"/>
                </a:solidFill>
              </a:rPr>
              <a:t>Language Group</a:t>
            </a:r>
            <a:r>
              <a:rPr lang="en-US" dirty="0"/>
              <a:t> in </a:t>
            </a:r>
            <a:r>
              <a:rPr lang="en-US" sz="1800" b="1" dirty="0">
                <a:solidFill>
                  <a:srgbClr val="920000"/>
                </a:solidFill>
              </a:rPr>
              <a:t>Add Language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Makes it easy to add multiple languages (i.e. culture names) for a single </a:t>
            </a:r>
            <a:r>
              <a:rPr lang="en-US" sz="1800" b="1" dirty="0">
                <a:solidFill>
                  <a:srgbClr val="920000"/>
                </a:solidFill>
              </a:rPr>
              <a:t>Language Group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0A9C0-0688-E09C-FA64-76D199CF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9FC054-B587-85F9-0EF3-1EEE7673237A}"/>
              </a:ext>
            </a:extLst>
          </p:cNvPr>
          <p:cNvSpPr/>
          <p:nvPr/>
        </p:nvSpPr>
        <p:spPr bwMode="auto">
          <a:xfrm>
            <a:off x="3074080" y="3559533"/>
            <a:ext cx="936773" cy="292685"/>
          </a:xfrm>
          <a:prstGeom prst="rightArrow">
            <a:avLst>
              <a:gd name="adj1" fmla="val 59356"/>
              <a:gd name="adj2" fmla="val 84654"/>
            </a:avLst>
          </a:prstGeom>
          <a:solidFill>
            <a:schemeClr val="accent1"/>
          </a:solidFill>
          <a:ln w="381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8930B-89DA-7E18-1B54-EDE0BF8B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8356885-AAA0-925C-D4D2-8332D975AC9C}"/>
              </a:ext>
            </a:extLst>
          </p:cNvPr>
          <p:cNvSpPr/>
          <p:nvPr/>
        </p:nvSpPr>
        <p:spPr bwMode="auto">
          <a:xfrm flipH="1">
            <a:off x="4084973" y="2838274"/>
            <a:ext cx="1018067" cy="292685"/>
          </a:xfrm>
          <a:prstGeom prst="rightArrow">
            <a:avLst>
              <a:gd name="adj1" fmla="val 59356"/>
              <a:gd name="adj2" fmla="val 84654"/>
            </a:avLst>
          </a:prstGeom>
          <a:solidFill>
            <a:schemeClr val="accent1"/>
          </a:solidFill>
          <a:ln w="381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AF201-E93C-DDB8-5A85-9F79ADE8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1F27-32EA-D3C5-4494-7348A699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Commands in 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AFAAB-C2D5-34C4-2931-DA7697EB9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621" y="1227439"/>
            <a:ext cx="11801475" cy="1831271"/>
          </a:xfrm>
        </p:spPr>
        <p:txBody>
          <a:bodyPr/>
          <a:lstStyle/>
          <a:p>
            <a:r>
              <a:rPr lang="en-US" dirty="0"/>
              <a:t>Right-clicking on column header provides to Copy command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Copy Translations to New Language</a:t>
            </a:r>
            <a:r>
              <a:rPr lang="en-US" dirty="0"/>
              <a:t> to clone translations to new language column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Copy Translations to Existing Language</a:t>
            </a:r>
            <a:r>
              <a:rPr lang="en-US" dirty="0"/>
              <a:t> to copy/overwrite translations in existing language columns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64C60-30F9-923D-FD6E-69B0677C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577894"/>
            <a:ext cx="9714271" cy="40905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2286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36573995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/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64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01314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is open-source tool designed to work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1753940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46A4-C669-929B-922C-6508AF43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 - Dynamic Format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C8C74-000E-5E35-81A0-C78A5FAF0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Allows for dynamic calculation of format string based on USERCULTURE</a:t>
            </a:r>
          </a:p>
          <a:p>
            <a:pPr lvl="1"/>
            <a:r>
              <a:rPr lang="en-US" dirty="0"/>
              <a:t>In preview, dynamic format string only supported for measures with numeric datatypes</a:t>
            </a:r>
          </a:p>
          <a:p>
            <a:pPr lvl="1"/>
            <a:r>
              <a:rPr lang="en-US" dirty="0">
                <a:hlinkClick r:id="rId2"/>
              </a:rPr>
              <a:t>https://learn.microsoft.com/power-bi/create-reports/desktop-dynamic-format-strings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recommended not to overuse dynamic format strings that inspect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Only use this approach if problem cannot be solved using locales and static format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DD-3BCF-53F3-6109-AB583014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8" y="2506162"/>
            <a:ext cx="5664895" cy="3189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3945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964220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7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160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96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475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1782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4465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2008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750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EA4D9-6EC4-AA7F-E5A4-BBA42FBB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5729"/>
            <a:ext cx="9217025" cy="4938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816903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13180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8434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29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90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8023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11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200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4365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33953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656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sz="1800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Hierarchy</a:t>
            </a:r>
            <a:r>
              <a:rPr lang="en-US" b="1" dirty="0">
                <a:solidFill>
                  <a:srgbClr val="700000"/>
                </a:solidFill>
              </a:rPr>
              <a:t> </a:t>
            </a:r>
            <a:r>
              <a:rPr lang="en-US" dirty="0"/>
              <a:t>and </a:t>
            </a:r>
            <a:r>
              <a:rPr lang="en-US" sz="1800" b="1" dirty="0">
                <a:solidFill>
                  <a:srgbClr val="700000"/>
                </a:solidFill>
              </a:rPr>
              <a:t>Hierarchy Level</a:t>
            </a:r>
            <a:r>
              <a:rPr lang="en-US" b="1" dirty="0">
                <a:solidFill>
                  <a:srgbClr val="700000"/>
                </a:solidFill>
              </a:rPr>
              <a:t>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sz="1800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Metadata translations </a:t>
            </a:r>
            <a:r>
              <a:rPr lang="en-US" sz="1800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85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1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Translations for 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40830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Involves using Power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3463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50018631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4B62-0F05-6A19-151A-8E95CA6B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</a:t>
            </a:r>
            <a:r>
              <a:rPr lang="en-US" dirty="0">
                <a:solidFill>
                  <a:srgbClr val="920000"/>
                </a:solidFill>
              </a:rPr>
              <a:t>Translated Dataset Object Labels</a:t>
            </a:r>
            <a:r>
              <a:rPr lang="en-US" dirty="0"/>
              <a:t> Table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288F-ACB6-7939-A155-6827F8E08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08160"/>
          </a:xfrm>
        </p:spPr>
        <p:txBody>
          <a:bodyPr/>
          <a:lstStyle/>
          <a:p>
            <a:r>
              <a:rPr lang="en-US" dirty="0"/>
              <a:t>Use menu command to create</a:t>
            </a:r>
            <a:br>
              <a:rPr lang="en-US" dirty="0"/>
            </a:br>
            <a:r>
              <a:rPr lang="en-US" sz="1800" b="1" dirty="0">
                <a:solidFill>
                  <a:srgbClr val="920000"/>
                </a:solidFill>
              </a:rPr>
              <a:t>Translated Dataset Object Labels</a:t>
            </a:r>
            <a:r>
              <a:rPr lang="en-US" dirty="0"/>
              <a:t> Table</a:t>
            </a:r>
          </a:p>
          <a:p>
            <a:endParaRPr lang="en-US" dirty="0"/>
          </a:p>
          <a:p>
            <a:r>
              <a:rPr lang="en-US" dirty="0"/>
              <a:t>Table provides measures to translate dataset object names for paginated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DEEB9-74BC-4616-1C17-AD74D488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21" y="3497259"/>
            <a:ext cx="32" cy="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942F5-24A8-0869-039C-AE273D5A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07" y="1103601"/>
            <a:ext cx="6277643" cy="12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B5519-EA5F-2E22-0370-D7F213E4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52" y="3087547"/>
            <a:ext cx="2101795" cy="3596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CF1552-15B2-515D-5082-D68FC2E1A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655" y="3196913"/>
            <a:ext cx="4095750" cy="1724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74030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5A4A-3A14-2E03-0F32-83773CF4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Paginated Report Support for </a:t>
            </a:r>
            <a:r>
              <a:rPr lang="en-US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EEE8-FA07-B545-8169-C1F2AC7BC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Announcement: </a:t>
            </a:r>
          </a:p>
          <a:p>
            <a:pPr lvl="1"/>
            <a:r>
              <a:rPr lang="en-US" dirty="0"/>
              <a:t>Paginated reports soon to get new support for </a:t>
            </a:r>
            <a:r>
              <a:rPr lang="en-US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Support should be available in all tenants in June of 2023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622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 using Dynamic Format Strings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5870284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55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Translations Builder v2.2</a:t>
            </a:r>
            <a:r>
              <a:rPr lang="en-US" dirty="0"/>
              <a:t> supports metadata translations for multiple locales for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BCFAE-7FBB-12A3-8A68-0F5C8BFC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2917975"/>
            <a:ext cx="8586069" cy="388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224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8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0" y="3088305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71" y="3144299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168876" y="5680435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59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26705</TotalTime>
  <Words>2829</Words>
  <Application>Microsoft Office PowerPoint</Application>
  <PresentationFormat>Custom</PresentationFormat>
  <Paragraphs>500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in Power BI – Part 2</vt:lpstr>
      <vt:lpstr>Agenda</vt:lpstr>
      <vt:lpstr>Building Multi-language Reports in Power BI</vt:lpstr>
      <vt:lpstr>Multi-language Report Live Demo</vt:lpstr>
      <vt:lpstr>Power BI Support for Metadata Translations</vt:lpstr>
      <vt:lpstr>Understanding the Three Types of Translations</vt:lpstr>
      <vt:lpstr>Translations Builder 2.2</vt:lpstr>
      <vt:lpstr>Generating Machine Translations</vt:lpstr>
      <vt:lpstr>Translations Builder uses Localized Labels Table Strategy</vt:lpstr>
      <vt:lpstr>Generating the Translated Localized Labels Table</vt:lpstr>
      <vt:lpstr>Using Measures from Translated Localized Labels Table</vt:lpstr>
      <vt:lpstr>Using Shapes to Surface Report Labels</vt:lpstr>
      <vt:lpstr>Testing Metadata Translations in Power BI Service</vt:lpstr>
      <vt:lpstr>Using Translation Sheets to Integrate Human Translations</vt:lpstr>
      <vt:lpstr>Enterprise Level Management of Translations</vt:lpstr>
      <vt:lpstr>Enterprise Level Management</vt:lpstr>
      <vt:lpstr>Guidance Document</vt:lpstr>
      <vt:lpstr>Try Out Our New Hands-on Lab Exercises</vt:lpstr>
      <vt:lpstr>Agenda</vt:lpstr>
      <vt:lpstr>Understanding Culture Names</vt:lpstr>
      <vt:lpstr>Extending a Dataset with Metadata Translations</vt:lpstr>
      <vt:lpstr>Metadata Translations for the Default Language</vt:lpstr>
      <vt:lpstr>Power BI Reports Load with Language and Locale of User</vt:lpstr>
      <vt:lpstr>Loading Reports using the Language Parameter</vt:lpstr>
      <vt:lpstr>Supporting Multiple Locales for a Single Language</vt:lpstr>
      <vt:lpstr>Adding Languages in Translations Builder 2.2</vt:lpstr>
      <vt:lpstr>Convenience Commands in Translations Builder 2.2</vt:lpstr>
      <vt:lpstr>Agenda</vt:lpstr>
      <vt:lpstr>Formatting Dates and Numbers with Current User Locale</vt:lpstr>
      <vt:lpstr>New Feature - Dynamic Format String</vt:lpstr>
      <vt:lpstr>Agenda</vt:lpstr>
      <vt:lpstr>Data Translations</vt:lpstr>
      <vt:lpstr>Scenario 1 – Data Translations Not Required</vt:lpstr>
      <vt:lpstr>Scenario 2 – Data Translations Required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Providing Translations for Dates</vt:lpstr>
      <vt:lpstr>Solution Involves using Power Query</vt:lpstr>
      <vt:lpstr>Agenda</vt:lpstr>
      <vt:lpstr>Generating the Translated Dataset Object Labels Table </vt:lpstr>
      <vt:lpstr>Paginated Report Support for Language Parameter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279</cp:revision>
  <cp:lastPrinted>2019-05-02T20:11:39Z</cp:lastPrinted>
  <dcterms:created xsi:type="dcterms:W3CDTF">2018-09-21T01:16:59Z</dcterms:created>
  <dcterms:modified xsi:type="dcterms:W3CDTF">2023-05-25T15:53:04Z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